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5" r:id="rId5"/>
    <p:sldId id="259" r:id="rId6"/>
    <p:sldId id="262" r:id="rId7"/>
    <p:sldId id="263" r:id="rId8"/>
    <p:sldId id="264" r:id="rId9"/>
    <p:sldId id="266"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60"/>
  </p:normalViewPr>
  <p:slideViewPr>
    <p:cSldViewPr snapToGrid="0">
      <p:cViewPr varScale="1">
        <p:scale>
          <a:sx n="123" d="100"/>
          <a:sy n="123" d="100"/>
        </p:scale>
        <p:origin x="25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5D715-74A5-D402-9106-17B1660D81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F9388DF-95E8-14E0-E241-34357FC466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43F66FB-4510-60D0-64DE-199110D5DD84}"/>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5" name="Footer Placeholder 4">
            <a:extLst>
              <a:ext uri="{FF2B5EF4-FFF2-40B4-BE49-F238E27FC236}">
                <a16:creationId xmlns:a16="http://schemas.microsoft.com/office/drawing/2014/main" id="{39604465-B8F3-9CF0-40C8-601B98C5E3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01A002-0081-1B63-E20A-9EA78A8084EE}"/>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562098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F844C-0A80-983D-A904-59D6D1837F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7B096D3-C883-353C-0F6C-B2A7EAE1459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CC5B79-6A15-E053-74FE-1C9776C80CAA}"/>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5" name="Footer Placeholder 4">
            <a:extLst>
              <a:ext uri="{FF2B5EF4-FFF2-40B4-BE49-F238E27FC236}">
                <a16:creationId xmlns:a16="http://schemas.microsoft.com/office/drawing/2014/main" id="{B399327D-2DC7-32BC-E00C-447D10DDD2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65B9A5-1165-2669-B1BB-247303A1F910}"/>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1572714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758ABB-CCAB-1736-FFC6-F14FD53F08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C0593A-8767-7D2F-3C64-F2C0160026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A26852-D182-E260-A3F5-5366010687D3}"/>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5" name="Footer Placeholder 4">
            <a:extLst>
              <a:ext uri="{FF2B5EF4-FFF2-40B4-BE49-F238E27FC236}">
                <a16:creationId xmlns:a16="http://schemas.microsoft.com/office/drawing/2014/main" id="{F0598EA1-B1B0-F835-632F-18D587BC19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C568A9-521D-FEA0-D297-2C7F2132CD3D}"/>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2844744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AE999-1F6A-088E-326D-162A8192DD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A62128-6062-E994-39C3-D64A35FBCF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B27A81-843A-2421-0C20-D3E74785A9D7}"/>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5" name="Footer Placeholder 4">
            <a:extLst>
              <a:ext uri="{FF2B5EF4-FFF2-40B4-BE49-F238E27FC236}">
                <a16:creationId xmlns:a16="http://schemas.microsoft.com/office/drawing/2014/main" id="{B266445B-AF26-DA70-6460-F4D5C90155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D072BA-959C-B654-B2DA-4BCBACE28BDB}"/>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1667753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E945C-B649-5D1D-14C3-48BFEFA4EB1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ED1621-0853-D698-53E5-51C02EBC85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D34260-6A7D-12AF-3AF0-3E37C27920D1}"/>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5" name="Footer Placeholder 4">
            <a:extLst>
              <a:ext uri="{FF2B5EF4-FFF2-40B4-BE49-F238E27FC236}">
                <a16:creationId xmlns:a16="http://schemas.microsoft.com/office/drawing/2014/main" id="{A3218E4C-AF27-EBDF-BD3F-3304B088FB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FCEB5D-DCAC-93B3-5CB9-14B47593A05F}"/>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3664032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B5A46-B725-1DC2-76A7-0709429084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543771-3B6D-A2DE-7B18-D708029E01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6026E4-41B5-AB64-DA32-C9DA3B6331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776784-5EE7-93ED-B5C4-BD41DFF5F4A1}"/>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6" name="Footer Placeholder 5">
            <a:extLst>
              <a:ext uri="{FF2B5EF4-FFF2-40B4-BE49-F238E27FC236}">
                <a16:creationId xmlns:a16="http://schemas.microsoft.com/office/drawing/2014/main" id="{B4BA6911-A77A-E293-324A-A7E80C1A7A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11C9A4-9056-7661-B7A1-9AF9A65F9EBE}"/>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1906483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CE853-A3A3-B4B3-0598-4251692FFD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180F51-0D2A-97EE-9B13-05F99B9F67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5531AD-49FB-C1A7-EF77-2FD85C1EF4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3F46F0-4996-62FA-94A3-D8DED6ED8E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54214E4-6A07-FC11-F8CB-CC89479322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33B63E-D207-9FE3-5271-4BB788AA9E1B}"/>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8" name="Footer Placeholder 7">
            <a:extLst>
              <a:ext uri="{FF2B5EF4-FFF2-40B4-BE49-F238E27FC236}">
                <a16:creationId xmlns:a16="http://schemas.microsoft.com/office/drawing/2014/main" id="{9577F754-CF13-44B4-80D7-80E4F9C49D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E2885C-7559-54AA-C4DD-086FAC1D3021}"/>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3229759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D282D-F170-93A2-583A-F4ADD401F4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9D0ED4-A3CB-29A8-BA5F-3BCAE8E4E119}"/>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4" name="Footer Placeholder 3">
            <a:extLst>
              <a:ext uri="{FF2B5EF4-FFF2-40B4-BE49-F238E27FC236}">
                <a16:creationId xmlns:a16="http://schemas.microsoft.com/office/drawing/2014/main" id="{C0734805-A217-FE2C-8A80-87005A0FA57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DAF231-AF68-D61B-A5DF-E3194822F999}"/>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3142867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3FC093-7747-74D6-9A26-85098F4100FD}"/>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3" name="Footer Placeholder 2">
            <a:extLst>
              <a:ext uri="{FF2B5EF4-FFF2-40B4-BE49-F238E27FC236}">
                <a16:creationId xmlns:a16="http://schemas.microsoft.com/office/drawing/2014/main" id="{0CAFCD9C-CCE4-5517-093B-4FF863ACA5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31A1CAB-23B8-4D8A-9D30-7C8BE8B06F17}"/>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3742804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53F33-FE94-F0BB-A970-140BD38728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42CB66-8B11-F570-0A6B-9BD15EC1C8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F230FD1-DBE9-400C-4473-6621298109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677DD2-ED63-6834-0C2A-1D2213A5BBEE}"/>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6" name="Footer Placeholder 5">
            <a:extLst>
              <a:ext uri="{FF2B5EF4-FFF2-40B4-BE49-F238E27FC236}">
                <a16:creationId xmlns:a16="http://schemas.microsoft.com/office/drawing/2014/main" id="{F29CF96A-8B9C-20A0-E303-E639C1E552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C7F0CB-653E-932E-AB74-C64E54244CD4}"/>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1481748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2238C-5C9B-2F42-AA07-0E25BE01B0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9F2B7A-F5FB-C254-53C9-22D04C56C6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B59092B-AACB-5D0D-9B72-86D9CBCBE2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B87D2F-E163-45A7-3DE1-1B9C0E8AC5E8}"/>
              </a:ext>
            </a:extLst>
          </p:cNvPr>
          <p:cNvSpPr>
            <a:spLocks noGrp="1"/>
          </p:cNvSpPr>
          <p:nvPr>
            <p:ph type="dt" sz="half" idx="10"/>
          </p:nvPr>
        </p:nvSpPr>
        <p:spPr/>
        <p:txBody>
          <a:bodyPr/>
          <a:lstStyle/>
          <a:p>
            <a:fld id="{3FF89882-D7C5-3D43-8758-14120DDF2558}" type="datetimeFigureOut">
              <a:rPr lang="en-US" smtClean="0"/>
              <a:t>12/15/23</a:t>
            </a:fld>
            <a:endParaRPr lang="en-US"/>
          </a:p>
        </p:txBody>
      </p:sp>
      <p:sp>
        <p:nvSpPr>
          <p:cNvPr id="6" name="Footer Placeholder 5">
            <a:extLst>
              <a:ext uri="{FF2B5EF4-FFF2-40B4-BE49-F238E27FC236}">
                <a16:creationId xmlns:a16="http://schemas.microsoft.com/office/drawing/2014/main" id="{26213572-E2AE-213C-7448-B3EBC7DA53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408D00-CBA7-230E-D30E-F40A4D352387}"/>
              </a:ext>
            </a:extLst>
          </p:cNvPr>
          <p:cNvSpPr>
            <a:spLocks noGrp="1"/>
          </p:cNvSpPr>
          <p:nvPr>
            <p:ph type="sldNum" sz="quarter" idx="12"/>
          </p:nvPr>
        </p:nvSpPr>
        <p:spPr/>
        <p:txBody>
          <a:bodyPr/>
          <a:lstStyle/>
          <a:p>
            <a:fld id="{209BE7C4-2453-0F45-AFD9-02B13FF904FD}" type="slidenum">
              <a:rPr lang="en-US" smtClean="0"/>
              <a:t>‹#›</a:t>
            </a:fld>
            <a:endParaRPr lang="en-US"/>
          </a:p>
        </p:txBody>
      </p:sp>
    </p:spTree>
    <p:extLst>
      <p:ext uri="{BB962C8B-B14F-4D97-AF65-F5344CB8AC3E}">
        <p14:creationId xmlns:p14="http://schemas.microsoft.com/office/powerpoint/2010/main" val="3760718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58273E-2BAE-2808-43C6-C640725723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B919BA-B58F-4FAD-08D2-173FB4799E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A30A99-F6BE-04BB-00FB-76B170CC90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F89882-D7C5-3D43-8758-14120DDF2558}" type="datetimeFigureOut">
              <a:rPr lang="en-US" smtClean="0"/>
              <a:t>12/15/23</a:t>
            </a:fld>
            <a:endParaRPr lang="en-US"/>
          </a:p>
        </p:txBody>
      </p:sp>
      <p:sp>
        <p:nvSpPr>
          <p:cNvPr id="5" name="Footer Placeholder 4">
            <a:extLst>
              <a:ext uri="{FF2B5EF4-FFF2-40B4-BE49-F238E27FC236}">
                <a16:creationId xmlns:a16="http://schemas.microsoft.com/office/drawing/2014/main" id="{E5FBD7B6-6362-D2FA-9245-8F38E4010A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718AA74-EEDD-D254-87ED-AFC887BA2F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9BE7C4-2453-0F45-AFD9-02B13FF904FD}" type="slidenum">
              <a:rPr lang="en-US" smtClean="0"/>
              <a:t>‹#›</a:t>
            </a:fld>
            <a:endParaRPr lang="en-US"/>
          </a:p>
        </p:txBody>
      </p:sp>
    </p:spTree>
    <p:extLst>
      <p:ext uri="{BB962C8B-B14F-4D97-AF65-F5344CB8AC3E}">
        <p14:creationId xmlns:p14="http://schemas.microsoft.com/office/powerpoint/2010/main" val="36083509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62D44EE-C852-4460-B8B5-C4F2BC205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143C05-DAA9-688F-DB39-37C175FDAEAF}"/>
              </a:ext>
            </a:extLst>
          </p:cNvPr>
          <p:cNvSpPr>
            <a:spLocks noGrp="1"/>
          </p:cNvSpPr>
          <p:nvPr>
            <p:ph type="ctrTitle"/>
          </p:nvPr>
        </p:nvSpPr>
        <p:spPr>
          <a:xfrm>
            <a:off x="6225229" y="1000870"/>
            <a:ext cx="5334930" cy="3004145"/>
          </a:xfrm>
        </p:spPr>
        <p:txBody>
          <a:bodyPr>
            <a:normAutofit fontScale="90000"/>
          </a:bodyPr>
          <a:lstStyle/>
          <a:p>
            <a:r>
              <a:rPr lang="en-US" sz="3100" dirty="0"/>
              <a:t>CS - 677 (A3)</a:t>
            </a:r>
            <a:br>
              <a:rPr lang="en-US" sz="3100" dirty="0"/>
            </a:br>
            <a:br>
              <a:rPr lang="en-US" sz="3100" dirty="0"/>
            </a:br>
            <a:r>
              <a:rPr lang="en-US" sz="3100" dirty="0"/>
              <a:t>DATA SCIENCE WITH PYTHON</a:t>
            </a:r>
            <a:br>
              <a:rPr lang="en-US" sz="3100" dirty="0"/>
            </a:br>
            <a:br>
              <a:rPr lang="en-US" sz="3100" dirty="0">
                <a:solidFill>
                  <a:schemeClr val="tx1">
                    <a:lumMod val="65000"/>
                    <a:lumOff val="35000"/>
                  </a:schemeClr>
                </a:solidFill>
              </a:rPr>
            </a:br>
            <a:br>
              <a:rPr lang="en-US" sz="3100" dirty="0">
                <a:solidFill>
                  <a:schemeClr val="tx1">
                    <a:lumMod val="65000"/>
                    <a:lumOff val="35000"/>
                  </a:schemeClr>
                </a:solidFill>
              </a:rPr>
            </a:br>
            <a:br>
              <a:rPr lang="en-US" sz="3100" dirty="0">
                <a:solidFill>
                  <a:schemeClr val="tx1">
                    <a:lumMod val="65000"/>
                    <a:lumOff val="35000"/>
                  </a:schemeClr>
                </a:solidFill>
              </a:rPr>
            </a:br>
            <a:endParaRPr lang="en-US" dirty="0">
              <a:solidFill>
                <a:schemeClr val="tx1">
                  <a:lumMod val="65000"/>
                  <a:lumOff val="35000"/>
                </a:schemeClr>
              </a:solidFill>
            </a:endParaRPr>
          </a:p>
        </p:txBody>
      </p:sp>
      <p:sp>
        <p:nvSpPr>
          <p:cNvPr id="3" name="Subtitle 2">
            <a:extLst>
              <a:ext uri="{FF2B5EF4-FFF2-40B4-BE49-F238E27FC236}">
                <a16:creationId xmlns:a16="http://schemas.microsoft.com/office/drawing/2014/main" id="{9B844FB9-2163-BAE0-FF33-223BD18BB064}"/>
              </a:ext>
            </a:extLst>
          </p:cNvPr>
          <p:cNvSpPr>
            <a:spLocks noGrp="1"/>
          </p:cNvSpPr>
          <p:nvPr>
            <p:ph type="subTitle" idx="1"/>
          </p:nvPr>
        </p:nvSpPr>
        <p:spPr>
          <a:xfrm>
            <a:off x="6225229" y="2947418"/>
            <a:ext cx="5334931" cy="2189214"/>
          </a:xfrm>
        </p:spPr>
        <p:txBody>
          <a:bodyPr>
            <a:normAutofit/>
          </a:bodyPr>
          <a:lstStyle/>
          <a:p>
            <a:endParaRPr lang="en-US" dirty="0"/>
          </a:p>
          <a:p>
            <a:r>
              <a:rPr lang="en-US" dirty="0">
                <a:solidFill>
                  <a:schemeClr val="tx1">
                    <a:lumMod val="75000"/>
                    <a:lumOff val="25000"/>
                  </a:schemeClr>
                </a:solidFill>
              </a:rPr>
              <a:t>Project On :-</a:t>
            </a:r>
          </a:p>
          <a:p>
            <a:r>
              <a:rPr lang="en-US" dirty="0">
                <a:solidFill>
                  <a:schemeClr val="tx1">
                    <a:lumMod val="75000"/>
                    <a:lumOff val="25000"/>
                  </a:schemeClr>
                </a:solidFill>
              </a:rPr>
              <a:t>Flight Price Prediction</a:t>
            </a:r>
          </a:p>
          <a:p>
            <a:endParaRPr lang="en-US" dirty="0">
              <a:solidFill>
                <a:srgbClr val="0070C0"/>
              </a:solidFill>
            </a:endParaRPr>
          </a:p>
          <a:p>
            <a:endParaRPr lang="en-US" dirty="0"/>
          </a:p>
        </p:txBody>
      </p:sp>
      <p:sp>
        <p:nvSpPr>
          <p:cNvPr id="12" name="Freeform: Shape 11">
            <a:extLst>
              <a:ext uri="{FF2B5EF4-FFF2-40B4-BE49-F238E27FC236}">
                <a16:creationId xmlns:a16="http://schemas.microsoft.com/office/drawing/2014/main" id="{658970D8-8D1D-4B5C-894B-E871CC865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F227E5B6-9132-43CA-B503-37A18562A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03C2051E-A88D-48E5-BACF-AAED178927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7821A508-2985-4905-874A-527429BAA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D2929CB1-0E3C-4B2D-ADC5-0154FB33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pic>
        <p:nvPicPr>
          <p:cNvPr id="5" name="Picture 4" descr="A paper airplane on a blue background&#10;&#10;Description automatically generated">
            <a:extLst>
              <a:ext uri="{FF2B5EF4-FFF2-40B4-BE49-F238E27FC236}">
                <a16:creationId xmlns:a16="http://schemas.microsoft.com/office/drawing/2014/main" id="{2E6F3BDD-B79E-2478-598C-94F95EEAF8F9}"/>
              </a:ext>
            </a:extLst>
          </p:cNvPr>
          <p:cNvPicPr>
            <a:picLocks noChangeAspect="1"/>
          </p:cNvPicPr>
          <p:nvPr/>
        </p:nvPicPr>
        <p:blipFill rotWithShape="1">
          <a:blip r:embed="rId4"/>
          <a:srcRect r="3" b="3"/>
          <a:stretch/>
        </p:blipFill>
        <p:spPr>
          <a:xfrm>
            <a:off x="631840" y="598720"/>
            <a:ext cx="5178249" cy="5178249"/>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22" name="Freeform: Shape 21">
            <a:extLst>
              <a:ext uri="{FF2B5EF4-FFF2-40B4-BE49-F238E27FC236}">
                <a16:creationId xmlns:a16="http://schemas.microsoft.com/office/drawing/2014/main" id="{5F2F0C84-BE8C-4DC2-A6D3-30349A801D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TextBox 6">
            <a:extLst>
              <a:ext uri="{FF2B5EF4-FFF2-40B4-BE49-F238E27FC236}">
                <a16:creationId xmlns:a16="http://schemas.microsoft.com/office/drawing/2014/main" id="{45584448-E212-8961-21D6-DF219187E656}"/>
              </a:ext>
            </a:extLst>
          </p:cNvPr>
          <p:cNvSpPr txBox="1"/>
          <p:nvPr/>
        </p:nvSpPr>
        <p:spPr>
          <a:xfrm>
            <a:off x="6373777" y="6172883"/>
            <a:ext cx="2336220" cy="369332"/>
          </a:xfrm>
          <a:prstGeom prst="rect">
            <a:avLst/>
          </a:prstGeom>
          <a:noFill/>
        </p:spPr>
        <p:txBody>
          <a:bodyPr wrap="square" rtlCol="0">
            <a:spAutoFit/>
          </a:bodyPr>
          <a:lstStyle/>
          <a:p>
            <a:r>
              <a:rPr lang="en-US" dirty="0"/>
              <a:t>Pratyush Patel</a:t>
            </a:r>
          </a:p>
        </p:txBody>
      </p:sp>
      <p:sp>
        <p:nvSpPr>
          <p:cNvPr id="8" name="TextBox 7">
            <a:extLst>
              <a:ext uri="{FF2B5EF4-FFF2-40B4-BE49-F238E27FC236}">
                <a16:creationId xmlns:a16="http://schemas.microsoft.com/office/drawing/2014/main" id="{954D0710-5AC9-7218-8064-E33A7A36D962}"/>
              </a:ext>
            </a:extLst>
          </p:cNvPr>
          <p:cNvSpPr txBox="1"/>
          <p:nvPr/>
        </p:nvSpPr>
        <p:spPr>
          <a:xfrm>
            <a:off x="10567555" y="6172883"/>
            <a:ext cx="1444336" cy="369332"/>
          </a:xfrm>
          <a:prstGeom prst="rect">
            <a:avLst/>
          </a:prstGeom>
          <a:noFill/>
        </p:spPr>
        <p:txBody>
          <a:bodyPr wrap="square" rtlCol="0">
            <a:spAutoFit/>
          </a:bodyPr>
          <a:lstStyle/>
          <a:p>
            <a:r>
              <a:rPr lang="en-US" dirty="0"/>
              <a:t>12/06/23</a:t>
            </a:r>
          </a:p>
        </p:txBody>
      </p:sp>
      <p:pic>
        <p:nvPicPr>
          <p:cNvPr id="9" name="Audio 8">
            <a:extLst>
              <a:ext uri="{FF2B5EF4-FFF2-40B4-BE49-F238E27FC236}">
                <a16:creationId xmlns:a16="http://schemas.microsoft.com/office/drawing/2014/main" id="{F934A497-8EED-CB2D-BE3D-F07CDBDEB8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1519655"/>
      </p:ext>
    </p:extLst>
  </p:cSld>
  <p:clrMapOvr>
    <a:masterClrMapping/>
  </p:clrMapOvr>
  <mc:AlternateContent xmlns:mc="http://schemas.openxmlformats.org/markup-compatibility/2006">
    <mc:Choice xmlns:p14="http://schemas.microsoft.com/office/powerpoint/2010/main" Requires="p14">
      <p:transition spd="slow" p14:dur="2000" advTm="11386"/>
    </mc:Choice>
    <mc:Fallback>
      <p:transition spd="slow" advTm="113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Arc 13">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white surface with a black border&#10;&#10;Description automatically generated with medium confidence">
            <a:extLst>
              <a:ext uri="{FF2B5EF4-FFF2-40B4-BE49-F238E27FC236}">
                <a16:creationId xmlns:a16="http://schemas.microsoft.com/office/drawing/2014/main" id="{51D4B386-B836-E598-21C9-D5BDD6495D16}"/>
              </a:ext>
            </a:extLst>
          </p:cNvPr>
          <p:cNvPicPr>
            <a:picLocks noChangeAspect="1"/>
          </p:cNvPicPr>
          <p:nvPr/>
        </p:nvPicPr>
        <p:blipFill>
          <a:blip r:embed="rId4"/>
          <a:stretch>
            <a:fillRect/>
          </a:stretch>
        </p:blipFill>
        <p:spPr>
          <a:xfrm>
            <a:off x="106248" y="404037"/>
            <a:ext cx="9409650" cy="5996763"/>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TextBox 2">
            <a:extLst>
              <a:ext uri="{FF2B5EF4-FFF2-40B4-BE49-F238E27FC236}">
                <a16:creationId xmlns:a16="http://schemas.microsoft.com/office/drawing/2014/main" id="{038E53DE-C559-951A-E5E7-E2607D60D3F5}"/>
              </a:ext>
            </a:extLst>
          </p:cNvPr>
          <p:cNvSpPr txBox="1"/>
          <p:nvPr/>
        </p:nvSpPr>
        <p:spPr>
          <a:xfrm>
            <a:off x="2483427" y="2691428"/>
            <a:ext cx="7533409" cy="923330"/>
          </a:xfrm>
          <a:prstGeom prst="rect">
            <a:avLst/>
          </a:prstGeom>
          <a:noFill/>
        </p:spPr>
        <p:txBody>
          <a:bodyPr wrap="square" rtlCol="0">
            <a:spAutoFit/>
          </a:bodyPr>
          <a:lstStyle/>
          <a:p>
            <a:r>
              <a:rPr lang="en-US" sz="5400" dirty="0"/>
              <a:t>THANK YOU!</a:t>
            </a:r>
          </a:p>
        </p:txBody>
      </p:sp>
      <p:pic>
        <p:nvPicPr>
          <p:cNvPr id="4" name="Audio 3">
            <a:extLst>
              <a:ext uri="{FF2B5EF4-FFF2-40B4-BE49-F238E27FC236}">
                <a16:creationId xmlns:a16="http://schemas.microsoft.com/office/drawing/2014/main" id="{36746262-7411-CDBD-C8DC-541E404293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51012907"/>
      </p:ext>
    </p:extLst>
  </p:cSld>
  <p:clrMapOvr>
    <a:masterClrMapping/>
  </p:clrMapOvr>
  <mc:AlternateContent xmlns:mc="http://schemas.openxmlformats.org/markup-compatibility/2006">
    <mc:Choice xmlns:p14="http://schemas.microsoft.com/office/powerpoint/2010/main" Requires="p14">
      <p:transition spd="slow" p14:dur="2000" advTm="3593"/>
    </mc:Choice>
    <mc:Fallback>
      <p:transition spd="slow" advTm="3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9" name="Rectangle 58">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 name="Content Placeholder 8" descr="A white surface with a black border&#10;&#10;Description automatically generated with medium confidence">
            <a:extLst>
              <a:ext uri="{FF2B5EF4-FFF2-40B4-BE49-F238E27FC236}">
                <a16:creationId xmlns:a16="http://schemas.microsoft.com/office/drawing/2014/main" id="{5A9FE3E6-9FD2-616F-ED92-9F3F68D700AB}"/>
              </a:ext>
            </a:extLst>
          </p:cNvPr>
          <p:cNvPicPr>
            <a:picLocks noGrp="1" noChangeAspect="1"/>
          </p:cNvPicPr>
          <p:nvPr>
            <p:ph idx="1"/>
          </p:nvPr>
        </p:nvPicPr>
        <p:blipFill>
          <a:blip r:embed="rId4"/>
          <a:stretch>
            <a:fillRect/>
          </a:stretch>
        </p:blipFill>
        <p:spPr>
          <a:xfrm>
            <a:off x="-151" y="452683"/>
            <a:ext cx="8655778" cy="585038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60" name="Arc 59">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61" name="Oval 60">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8E2A8EB9-34E4-4443-96A0-D1CF10BAC4AF}"/>
              </a:ext>
            </a:extLst>
          </p:cNvPr>
          <p:cNvSpPr txBox="1"/>
          <p:nvPr/>
        </p:nvSpPr>
        <p:spPr>
          <a:xfrm>
            <a:off x="114300" y="452683"/>
            <a:ext cx="7585364" cy="984885"/>
          </a:xfrm>
          <a:prstGeom prst="rect">
            <a:avLst/>
          </a:prstGeom>
          <a:noFill/>
        </p:spPr>
        <p:txBody>
          <a:bodyPr wrap="square" rtlCol="0">
            <a:spAutoFit/>
          </a:bodyPr>
          <a:lstStyle/>
          <a:p>
            <a:endParaRPr lang="en-US" dirty="0"/>
          </a:p>
          <a:p>
            <a:r>
              <a:rPr lang="en-US" sz="4000" dirty="0"/>
              <a:t>INTRODUCTION</a:t>
            </a:r>
          </a:p>
        </p:txBody>
      </p:sp>
      <p:sp>
        <p:nvSpPr>
          <p:cNvPr id="13" name="TextBox 12">
            <a:extLst>
              <a:ext uri="{FF2B5EF4-FFF2-40B4-BE49-F238E27FC236}">
                <a16:creationId xmlns:a16="http://schemas.microsoft.com/office/drawing/2014/main" id="{64D9F4AD-A14C-AADE-2625-A85EA7295E02}"/>
              </a:ext>
            </a:extLst>
          </p:cNvPr>
          <p:cNvSpPr txBox="1"/>
          <p:nvPr/>
        </p:nvSpPr>
        <p:spPr>
          <a:xfrm>
            <a:off x="114299" y="2274838"/>
            <a:ext cx="8198427" cy="3046988"/>
          </a:xfrm>
          <a:prstGeom prst="rect">
            <a:avLst/>
          </a:prstGeom>
          <a:noFill/>
        </p:spPr>
        <p:txBody>
          <a:bodyPr wrap="square" rtlCol="0">
            <a:spAutoFit/>
          </a:bodyPr>
          <a:lstStyle/>
          <a:p>
            <a:r>
              <a:rPr lang="en-US" sz="2400" dirty="0"/>
              <a:t>This project focuses on creating a Flight Price Prediction system using machine learning and historical flight data. </a:t>
            </a:r>
          </a:p>
          <a:p>
            <a:endParaRPr lang="en-US" sz="2400" dirty="0"/>
          </a:p>
          <a:p>
            <a:r>
              <a:rPr lang="en-US" sz="2400" dirty="0"/>
              <a:t>Project goal is to develop a model that accurately estimates airline ticket prices, empowering travelers to make informed decisions and better plan their trips. By analyzing various factors, such as locations, airlines, and departure times, the aim is to provide a reliable tool for predicting fluctuations in ticket prices.</a:t>
            </a:r>
          </a:p>
        </p:txBody>
      </p:sp>
      <p:pic>
        <p:nvPicPr>
          <p:cNvPr id="4" name="Audio 3">
            <a:extLst>
              <a:ext uri="{FF2B5EF4-FFF2-40B4-BE49-F238E27FC236}">
                <a16:creationId xmlns:a16="http://schemas.microsoft.com/office/drawing/2014/main" id="{4871C491-CE8D-C220-1C9B-FB28A54068B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62655930"/>
      </p:ext>
    </p:extLst>
  </p:cSld>
  <p:clrMapOvr>
    <a:masterClrMapping/>
  </p:clrMapOvr>
  <mc:AlternateContent xmlns:mc="http://schemas.openxmlformats.org/markup-compatibility/2006">
    <mc:Choice xmlns:p14="http://schemas.microsoft.com/office/powerpoint/2010/main" Requires="p14">
      <p:transition spd="slow" p14:dur="2000" advTm="141918"/>
    </mc:Choice>
    <mc:Fallback>
      <p:transition spd="slow" advTm="141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white surface with a black border&#10;&#10;Description automatically generated with medium confidence">
            <a:extLst>
              <a:ext uri="{FF2B5EF4-FFF2-40B4-BE49-F238E27FC236}">
                <a16:creationId xmlns:a16="http://schemas.microsoft.com/office/drawing/2014/main" id="{0628543F-2298-7D24-FA68-AF4FB3B835D5}"/>
              </a:ext>
            </a:extLst>
          </p:cNvPr>
          <p:cNvPicPr>
            <a:picLocks noGrp="1" noChangeAspect="1"/>
          </p:cNvPicPr>
          <p:nvPr>
            <p:ph idx="1"/>
          </p:nvPr>
        </p:nvPicPr>
        <p:blipFill>
          <a:blip r:embed="rId4"/>
          <a:stretch>
            <a:fillRect/>
          </a:stretch>
        </p:blipFill>
        <p:spPr>
          <a:xfrm>
            <a:off x="-1" y="525074"/>
            <a:ext cx="8825345" cy="585038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12" name="Arc 11">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D63C5553-6296-38B5-50D7-38D453A3F0DC}"/>
              </a:ext>
            </a:extLst>
          </p:cNvPr>
          <p:cNvSpPr txBox="1"/>
          <p:nvPr/>
        </p:nvSpPr>
        <p:spPr>
          <a:xfrm>
            <a:off x="124691" y="581891"/>
            <a:ext cx="8188036" cy="707886"/>
          </a:xfrm>
          <a:prstGeom prst="rect">
            <a:avLst/>
          </a:prstGeom>
          <a:noFill/>
        </p:spPr>
        <p:txBody>
          <a:bodyPr wrap="square" rtlCol="0">
            <a:spAutoFit/>
          </a:bodyPr>
          <a:lstStyle/>
          <a:p>
            <a:r>
              <a:rPr lang="en-US" sz="4000" dirty="0"/>
              <a:t>Dataset Description and Visualization</a:t>
            </a:r>
          </a:p>
        </p:txBody>
      </p:sp>
      <p:pic>
        <p:nvPicPr>
          <p:cNvPr id="13" name="Picture 12" descr="A table with words on it&#10;&#10;Description automatically generated">
            <a:extLst>
              <a:ext uri="{FF2B5EF4-FFF2-40B4-BE49-F238E27FC236}">
                <a16:creationId xmlns:a16="http://schemas.microsoft.com/office/drawing/2014/main" id="{454949E8-97AB-A66E-C4AE-82466893691B}"/>
              </a:ext>
            </a:extLst>
          </p:cNvPr>
          <p:cNvPicPr>
            <a:picLocks noChangeAspect="1"/>
          </p:cNvPicPr>
          <p:nvPr/>
        </p:nvPicPr>
        <p:blipFill>
          <a:blip r:embed="rId5"/>
          <a:stretch>
            <a:fillRect/>
          </a:stretch>
        </p:blipFill>
        <p:spPr>
          <a:xfrm>
            <a:off x="-2" y="1277482"/>
            <a:ext cx="9006712" cy="3123901"/>
          </a:xfrm>
          <a:prstGeom prst="rect">
            <a:avLst/>
          </a:prstGeom>
        </p:spPr>
      </p:pic>
      <p:pic>
        <p:nvPicPr>
          <p:cNvPr id="16" name="Picture 15">
            <a:extLst>
              <a:ext uri="{FF2B5EF4-FFF2-40B4-BE49-F238E27FC236}">
                <a16:creationId xmlns:a16="http://schemas.microsoft.com/office/drawing/2014/main" id="{468D2FC5-9040-5BF0-2827-738C7F4F3DC0}"/>
              </a:ext>
            </a:extLst>
          </p:cNvPr>
          <p:cNvPicPr>
            <a:picLocks noChangeAspect="1"/>
          </p:cNvPicPr>
          <p:nvPr/>
        </p:nvPicPr>
        <p:blipFill>
          <a:blip r:embed="rId6"/>
          <a:stretch>
            <a:fillRect/>
          </a:stretch>
        </p:blipFill>
        <p:spPr>
          <a:xfrm>
            <a:off x="988548" y="4730454"/>
            <a:ext cx="7324179" cy="366520"/>
          </a:xfrm>
          <a:prstGeom prst="rect">
            <a:avLst/>
          </a:prstGeom>
        </p:spPr>
      </p:pic>
      <p:pic>
        <p:nvPicPr>
          <p:cNvPr id="3" name="Audio 2">
            <a:extLst>
              <a:ext uri="{FF2B5EF4-FFF2-40B4-BE49-F238E27FC236}">
                <a16:creationId xmlns:a16="http://schemas.microsoft.com/office/drawing/2014/main" id="{6A90F73D-46CC-CB13-FBC0-AF4EC728CF2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70698851"/>
      </p:ext>
    </p:extLst>
  </p:cSld>
  <p:clrMapOvr>
    <a:masterClrMapping/>
  </p:clrMapOvr>
  <mc:AlternateContent xmlns:mc="http://schemas.openxmlformats.org/markup-compatibility/2006">
    <mc:Choice xmlns:p14="http://schemas.microsoft.com/office/powerpoint/2010/main" Requires="p14">
      <p:transition spd="slow" p14:dur="2000" advTm="144073"/>
    </mc:Choice>
    <mc:Fallback>
      <p:transition spd="slow" advTm="144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white surface with a black border&#10;&#10;Description automatically generated with medium confidence">
            <a:extLst>
              <a:ext uri="{FF2B5EF4-FFF2-40B4-BE49-F238E27FC236}">
                <a16:creationId xmlns:a16="http://schemas.microsoft.com/office/drawing/2014/main" id="{0628543F-2298-7D24-FA68-AF4FB3B835D5}"/>
              </a:ext>
            </a:extLst>
          </p:cNvPr>
          <p:cNvPicPr>
            <a:picLocks noGrp="1" noChangeAspect="1"/>
          </p:cNvPicPr>
          <p:nvPr>
            <p:ph idx="1"/>
          </p:nvPr>
        </p:nvPicPr>
        <p:blipFill>
          <a:blip r:embed="rId4"/>
          <a:stretch>
            <a:fillRect/>
          </a:stretch>
        </p:blipFill>
        <p:spPr>
          <a:xfrm>
            <a:off x="-1" y="525074"/>
            <a:ext cx="8825345" cy="585038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12" name="Arc 11">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D63C5553-6296-38B5-50D7-38D453A3F0DC}"/>
              </a:ext>
            </a:extLst>
          </p:cNvPr>
          <p:cNvSpPr txBox="1"/>
          <p:nvPr/>
        </p:nvSpPr>
        <p:spPr>
          <a:xfrm>
            <a:off x="124691" y="581891"/>
            <a:ext cx="8188036" cy="707886"/>
          </a:xfrm>
          <a:prstGeom prst="rect">
            <a:avLst/>
          </a:prstGeom>
          <a:noFill/>
        </p:spPr>
        <p:txBody>
          <a:bodyPr wrap="square" rtlCol="0">
            <a:spAutoFit/>
          </a:bodyPr>
          <a:lstStyle/>
          <a:p>
            <a:r>
              <a:rPr lang="en-US" sz="4000" dirty="0"/>
              <a:t>Dataset Description and Visualization</a:t>
            </a:r>
          </a:p>
        </p:txBody>
      </p:sp>
      <p:pic>
        <p:nvPicPr>
          <p:cNvPr id="17" name="Picture 16">
            <a:extLst>
              <a:ext uri="{FF2B5EF4-FFF2-40B4-BE49-F238E27FC236}">
                <a16:creationId xmlns:a16="http://schemas.microsoft.com/office/drawing/2014/main" id="{8AEC475A-84F7-5FFC-3B8B-3D3E1DB8A735}"/>
              </a:ext>
            </a:extLst>
          </p:cNvPr>
          <p:cNvPicPr>
            <a:picLocks noChangeAspect="1"/>
          </p:cNvPicPr>
          <p:nvPr/>
        </p:nvPicPr>
        <p:blipFill>
          <a:blip r:embed="rId5"/>
          <a:stretch>
            <a:fillRect/>
          </a:stretch>
        </p:blipFill>
        <p:spPr>
          <a:xfrm>
            <a:off x="150341" y="1590000"/>
            <a:ext cx="2987899" cy="2301798"/>
          </a:xfrm>
          <a:prstGeom prst="rect">
            <a:avLst/>
          </a:prstGeom>
        </p:spPr>
      </p:pic>
      <p:pic>
        <p:nvPicPr>
          <p:cNvPr id="18" name="Picture 17">
            <a:extLst>
              <a:ext uri="{FF2B5EF4-FFF2-40B4-BE49-F238E27FC236}">
                <a16:creationId xmlns:a16="http://schemas.microsoft.com/office/drawing/2014/main" id="{CDE6D48F-0DFF-58A2-2442-9DAFBFDECFBF}"/>
              </a:ext>
            </a:extLst>
          </p:cNvPr>
          <p:cNvPicPr>
            <a:picLocks noChangeAspect="1"/>
          </p:cNvPicPr>
          <p:nvPr/>
        </p:nvPicPr>
        <p:blipFill>
          <a:blip r:embed="rId6"/>
          <a:stretch>
            <a:fillRect/>
          </a:stretch>
        </p:blipFill>
        <p:spPr>
          <a:xfrm>
            <a:off x="4430278" y="1488558"/>
            <a:ext cx="3909573" cy="2403240"/>
          </a:xfrm>
          <a:prstGeom prst="rect">
            <a:avLst/>
          </a:prstGeom>
        </p:spPr>
      </p:pic>
      <p:pic>
        <p:nvPicPr>
          <p:cNvPr id="19" name="Picture 18">
            <a:extLst>
              <a:ext uri="{FF2B5EF4-FFF2-40B4-BE49-F238E27FC236}">
                <a16:creationId xmlns:a16="http://schemas.microsoft.com/office/drawing/2014/main" id="{B2C83ABF-CA2A-4014-909D-2B2EE4B51FB1}"/>
              </a:ext>
            </a:extLst>
          </p:cNvPr>
          <p:cNvPicPr>
            <a:picLocks noChangeAspect="1"/>
          </p:cNvPicPr>
          <p:nvPr/>
        </p:nvPicPr>
        <p:blipFill>
          <a:blip r:embed="rId7"/>
          <a:stretch>
            <a:fillRect/>
          </a:stretch>
        </p:blipFill>
        <p:spPr>
          <a:xfrm>
            <a:off x="2885899" y="4090579"/>
            <a:ext cx="3909573" cy="2185530"/>
          </a:xfrm>
          <a:prstGeom prst="rect">
            <a:avLst/>
          </a:prstGeom>
        </p:spPr>
      </p:pic>
      <p:pic>
        <p:nvPicPr>
          <p:cNvPr id="3" name="Audio 2">
            <a:extLst>
              <a:ext uri="{FF2B5EF4-FFF2-40B4-BE49-F238E27FC236}">
                <a16:creationId xmlns:a16="http://schemas.microsoft.com/office/drawing/2014/main" id="{06547377-9896-A402-69B8-0ECF09B72CE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22690343"/>
      </p:ext>
    </p:extLst>
  </p:cSld>
  <p:clrMapOvr>
    <a:masterClrMapping/>
  </p:clrMapOvr>
  <mc:AlternateContent xmlns:mc="http://schemas.openxmlformats.org/markup-compatibility/2006">
    <mc:Choice xmlns:p14="http://schemas.microsoft.com/office/powerpoint/2010/main" Requires="p14">
      <p:transition spd="slow" p14:dur="2000" advTm="68617"/>
    </mc:Choice>
    <mc:Fallback>
      <p:transition spd="slow" advTm="686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Arc 13">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white surface with a black border&#10;&#10;Description automatically generated with medium confidence">
            <a:extLst>
              <a:ext uri="{FF2B5EF4-FFF2-40B4-BE49-F238E27FC236}">
                <a16:creationId xmlns:a16="http://schemas.microsoft.com/office/drawing/2014/main" id="{51D4B386-B836-E598-21C9-D5BDD6495D16}"/>
              </a:ext>
            </a:extLst>
          </p:cNvPr>
          <p:cNvPicPr>
            <a:picLocks noChangeAspect="1"/>
          </p:cNvPicPr>
          <p:nvPr/>
        </p:nvPicPr>
        <p:blipFill>
          <a:blip r:embed="rId4"/>
          <a:stretch>
            <a:fillRect/>
          </a:stretch>
        </p:blipFill>
        <p:spPr>
          <a:xfrm>
            <a:off x="95857" y="404037"/>
            <a:ext cx="9409650" cy="5996763"/>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6" name="TextBox 5">
            <a:extLst>
              <a:ext uri="{FF2B5EF4-FFF2-40B4-BE49-F238E27FC236}">
                <a16:creationId xmlns:a16="http://schemas.microsoft.com/office/drawing/2014/main" id="{9B02E3F1-ADC7-DD97-AE72-616BAC3891F7}"/>
              </a:ext>
            </a:extLst>
          </p:cNvPr>
          <p:cNvSpPr txBox="1"/>
          <p:nvPr/>
        </p:nvSpPr>
        <p:spPr>
          <a:xfrm>
            <a:off x="202019" y="531628"/>
            <a:ext cx="8229600" cy="707886"/>
          </a:xfrm>
          <a:prstGeom prst="rect">
            <a:avLst/>
          </a:prstGeom>
          <a:noFill/>
        </p:spPr>
        <p:txBody>
          <a:bodyPr wrap="square" rtlCol="0">
            <a:spAutoFit/>
          </a:bodyPr>
          <a:lstStyle/>
          <a:p>
            <a:r>
              <a:rPr lang="en-US" sz="4000" dirty="0"/>
              <a:t>Factors affecting the prices of flight</a:t>
            </a:r>
          </a:p>
        </p:txBody>
      </p:sp>
      <p:pic>
        <p:nvPicPr>
          <p:cNvPr id="7" name="Picture 6">
            <a:extLst>
              <a:ext uri="{FF2B5EF4-FFF2-40B4-BE49-F238E27FC236}">
                <a16:creationId xmlns:a16="http://schemas.microsoft.com/office/drawing/2014/main" id="{6F1495DB-2258-CBA8-3E19-EB1D64F3D7BB}"/>
              </a:ext>
            </a:extLst>
          </p:cNvPr>
          <p:cNvPicPr>
            <a:picLocks noChangeAspect="1"/>
          </p:cNvPicPr>
          <p:nvPr/>
        </p:nvPicPr>
        <p:blipFill>
          <a:blip r:embed="rId5"/>
          <a:stretch>
            <a:fillRect/>
          </a:stretch>
        </p:blipFill>
        <p:spPr>
          <a:xfrm>
            <a:off x="95857" y="1349121"/>
            <a:ext cx="4790998" cy="1897089"/>
          </a:xfrm>
          <a:prstGeom prst="rect">
            <a:avLst/>
          </a:prstGeom>
        </p:spPr>
      </p:pic>
      <p:pic>
        <p:nvPicPr>
          <p:cNvPr id="8" name="Picture 7">
            <a:extLst>
              <a:ext uri="{FF2B5EF4-FFF2-40B4-BE49-F238E27FC236}">
                <a16:creationId xmlns:a16="http://schemas.microsoft.com/office/drawing/2014/main" id="{D5515416-A748-DEE8-D7BF-FC0F7938D4CC}"/>
              </a:ext>
            </a:extLst>
          </p:cNvPr>
          <p:cNvPicPr>
            <a:picLocks noChangeAspect="1"/>
          </p:cNvPicPr>
          <p:nvPr/>
        </p:nvPicPr>
        <p:blipFill>
          <a:blip r:embed="rId6"/>
          <a:stretch>
            <a:fillRect/>
          </a:stretch>
        </p:blipFill>
        <p:spPr>
          <a:xfrm>
            <a:off x="95857" y="3611791"/>
            <a:ext cx="8540493" cy="2482702"/>
          </a:xfrm>
          <a:prstGeom prst="rect">
            <a:avLst/>
          </a:prstGeom>
        </p:spPr>
      </p:pic>
      <p:pic>
        <p:nvPicPr>
          <p:cNvPr id="10" name="Picture 9">
            <a:extLst>
              <a:ext uri="{FF2B5EF4-FFF2-40B4-BE49-F238E27FC236}">
                <a16:creationId xmlns:a16="http://schemas.microsoft.com/office/drawing/2014/main" id="{2E988DB1-B943-1F5D-2FC5-E0092DA22994}"/>
              </a:ext>
            </a:extLst>
          </p:cNvPr>
          <p:cNvPicPr>
            <a:picLocks noChangeAspect="1"/>
          </p:cNvPicPr>
          <p:nvPr/>
        </p:nvPicPr>
        <p:blipFill>
          <a:blip r:embed="rId7"/>
          <a:stretch>
            <a:fillRect/>
          </a:stretch>
        </p:blipFill>
        <p:spPr>
          <a:xfrm>
            <a:off x="4982712" y="1349121"/>
            <a:ext cx="4367178" cy="1897088"/>
          </a:xfrm>
          <a:prstGeom prst="rect">
            <a:avLst/>
          </a:prstGeom>
        </p:spPr>
      </p:pic>
      <p:pic>
        <p:nvPicPr>
          <p:cNvPr id="3" name="Audio 2">
            <a:extLst>
              <a:ext uri="{FF2B5EF4-FFF2-40B4-BE49-F238E27FC236}">
                <a16:creationId xmlns:a16="http://schemas.microsoft.com/office/drawing/2014/main" id="{C85CD645-3D49-DB7E-A3EF-E6989B9B0C0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01420864"/>
      </p:ext>
    </p:extLst>
  </p:cSld>
  <p:clrMapOvr>
    <a:masterClrMapping/>
  </p:clrMapOvr>
  <mc:AlternateContent xmlns:mc="http://schemas.openxmlformats.org/markup-compatibility/2006">
    <mc:Choice xmlns:p14="http://schemas.microsoft.com/office/powerpoint/2010/main" Requires="p14">
      <p:transition spd="slow" p14:dur="2000" advTm="61438"/>
    </mc:Choice>
    <mc:Fallback>
      <p:transition spd="slow" advTm="614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Arc 13">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white surface with a black border&#10;&#10;Description automatically generated with medium confidence">
            <a:extLst>
              <a:ext uri="{FF2B5EF4-FFF2-40B4-BE49-F238E27FC236}">
                <a16:creationId xmlns:a16="http://schemas.microsoft.com/office/drawing/2014/main" id="{51D4B386-B836-E598-21C9-D5BDD6495D16}"/>
              </a:ext>
            </a:extLst>
          </p:cNvPr>
          <p:cNvPicPr>
            <a:picLocks noChangeAspect="1"/>
          </p:cNvPicPr>
          <p:nvPr/>
        </p:nvPicPr>
        <p:blipFill>
          <a:blip r:embed="rId4"/>
          <a:stretch>
            <a:fillRect/>
          </a:stretch>
        </p:blipFill>
        <p:spPr>
          <a:xfrm>
            <a:off x="95857" y="404037"/>
            <a:ext cx="9409650" cy="5996763"/>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6" name="TextBox 5">
            <a:extLst>
              <a:ext uri="{FF2B5EF4-FFF2-40B4-BE49-F238E27FC236}">
                <a16:creationId xmlns:a16="http://schemas.microsoft.com/office/drawing/2014/main" id="{9B02E3F1-ADC7-DD97-AE72-616BAC3891F7}"/>
              </a:ext>
            </a:extLst>
          </p:cNvPr>
          <p:cNvSpPr txBox="1"/>
          <p:nvPr/>
        </p:nvSpPr>
        <p:spPr>
          <a:xfrm>
            <a:off x="202019" y="531628"/>
            <a:ext cx="8229600" cy="707886"/>
          </a:xfrm>
          <a:prstGeom prst="rect">
            <a:avLst/>
          </a:prstGeom>
          <a:noFill/>
        </p:spPr>
        <p:txBody>
          <a:bodyPr wrap="square" rtlCol="0">
            <a:spAutoFit/>
          </a:bodyPr>
          <a:lstStyle/>
          <a:p>
            <a:r>
              <a:rPr lang="en-US" sz="4000" dirty="0"/>
              <a:t>Factors affecting the prices</a:t>
            </a:r>
          </a:p>
        </p:txBody>
      </p:sp>
      <p:pic>
        <p:nvPicPr>
          <p:cNvPr id="3" name="Picture 2">
            <a:extLst>
              <a:ext uri="{FF2B5EF4-FFF2-40B4-BE49-F238E27FC236}">
                <a16:creationId xmlns:a16="http://schemas.microsoft.com/office/drawing/2014/main" id="{8D3DDB5C-372F-28C2-31EA-2017E0C078BE}"/>
              </a:ext>
            </a:extLst>
          </p:cNvPr>
          <p:cNvPicPr>
            <a:picLocks noChangeAspect="1"/>
          </p:cNvPicPr>
          <p:nvPr/>
        </p:nvPicPr>
        <p:blipFill>
          <a:blip r:embed="rId5"/>
          <a:stretch>
            <a:fillRect/>
          </a:stretch>
        </p:blipFill>
        <p:spPr>
          <a:xfrm>
            <a:off x="224628" y="1484063"/>
            <a:ext cx="9152108" cy="4119295"/>
          </a:xfrm>
          <a:prstGeom prst="rect">
            <a:avLst/>
          </a:prstGeom>
        </p:spPr>
      </p:pic>
      <p:pic>
        <p:nvPicPr>
          <p:cNvPr id="4" name="Audio 3">
            <a:extLst>
              <a:ext uri="{FF2B5EF4-FFF2-40B4-BE49-F238E27FC236}">
                <a16:creationId xmlns:a16="http://schemas.microsoft.com/office/drawing/2014/main" id="{B832E396-071C-564B-62BB-6665BD404FF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44422318"/>
      </p:ext>
    </p:extLst>
  </p:cSld>
  <p:clrMapOvr>
    <a:masterClrMapping/>
  </p:clrMapOvr>
  <mc:AlternateContent xmlns:mc="http://schemas.openxmlformats.org/markup-compatibility/2006">
    <mc:Choice xmlns:p14="http://schemas.microsoft.com/office/powerpoint/2010/main" Requires="p14">
      <p:transition spd="slow" p14:dur="2000" advTm="31390"/>
    </mc:Choice>
    <mc:Fallback>
      <p:transition spd="slow" advTm="31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Arc 13">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white surface with a black border&#10;&#10;Description automatically generated with medium confidence">
            <a:extLst>
              <a:ext uri="{FF2B5EF4-FFF2-40B4-BE49-F238E27FC236}">
                <a16:creationId xmlns:a16="http://schemas.microsoft.com/office/drawing/2014/main" id="{51D4B386-B836-E598-21C9-D5BDD6495D16}"/>
              </a:ext>
            </a:extLst>
          </p:cNvPr>
          <p:cNvPicPr>
            <a:picLocks noChangeAspect="1"/>
          </p:cNvPicPr>
          <p:nvPr/>
        </p:nvPicPr>
        <p:blipFill>
          <a:blip r:embed="rId4"/>
          <a:stretch>
            <a:fillRect/>
          </a:stretch>
        </p:blipFill>
        <p:spPr>
          <a:xfrm>
            <a:off x="95857" y="404037"/>
            <a:ext cx="9409650" cy="5996763"/>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6" name="TextBox 5">
            <a:extLst>
              <a:ext uri="{FF2B5EF4-FFF2-40B4-BE49-F238E27FC236}">
                <a16:creationId xmlns:a16="http://schemas.microsoft.com/office/drawing/2014/main" id="{9B02E3F1-ADC7-DD97-AE72-616BAC3891F7}"/>
              </a:ext>
            </a:extLst>
          </p:cNvPr>
          <p:cNvSpPr txBox="1"/>
          <p:nvPr/>
        </p:nvSpPr>
        <p:spPr>
          <a:xfrm>
            <a:off x="95857" y="404037"/>
            <a:ext cx="8229600" cy="707886"/>
          </a:xfrm>
          <a:prstGeom prst="rect">
            <a:avLst/>
          </a:prstGeom>
          <a:noFill/>
        </p:spPr>
        <p:txBody>
          <a:bodyPr wrap="square" rtlCol="0">
            <a:spAutoFit/>
          </a:bodyPr>
          <a:lstStyle/>
          <a:p>
            <a:r>
              <a:rPr lang="en-US" sz="4000" dirty="0"/>
              <a:t>Data Transformation</a:t>
            </a:r>
          </a:p>
        </p:txBody>
      </p:sp>
      <p:pic>
        <p:nvPicPr>
          <p:cNvPr id="3" name="Picture 2" descr="A table with text on it&#10;&#10;Description automatically generated">
            <a:extLst>
              <a:ext uri="{FF2B5EF4-FFF2-40B4-BE49-F238E27FC236}">
                <a16:creationId xmlns:a16="http://schemas.microsoft.com/office/drawing/2014/main" id="{98ADA77F-D63E-FBA7-1F9F-F81AA69DED37}"/>
              </a:ext>
            </a:extLst>
          </p:cNvPr>
          <p:cNvPicPr>
            <a:picLocks noChangeAspect="1"/>
          </p:cNvPicPr>
          <p:nvPr/>
        </p:nvPicPr>
        <p:blipFill>
          <a:blip r:embed="rId5"/>
          <a:stretch>
            <a:fillRect/>
          </a:stretch>
        </p:blipFill>
        <p:spPr>
          <a:xfrm>
            <a:off x="224604" y="1041728"/>
            <a:ext cx="5982232" cy="2296526"/>
          </a:xfrm>
          <a:prstGeom prst="rect">
            <a:avLst/>
          </a:prstGeom>
        </p:spPr>
      </p:pic>
      <p:pic>
        <p:nvPicPr>
          <p:cNvPr id="9" name="Picture 8" descr="A table with numbers and lines&#10;&#10;Description automatically generated">
            <a:extLst>
              <a:ext uri="{FF2B5EF4-FFF2-40B4-BE49-F238E27FC236}">
                <a16:creationId xmlns:a16="http://schemas.microsoft.com/office/drawing/2014/main" id="{1D5B0DD5-0AB1-838E-3336-F0F778494EA6}"/>
              </a:ext>
            </a:extLst>
          </p:cNvPr>
          <p:cNvPicPr>
            <a:picLocks noChangeAspect="1"/>
          </p:cNvPicPr>
          <p:nvPr/>
        </p:nvPicPr>
        <p:blipFill>
          <a:blip r:embed="rId6"/>
          <a:stretch>
            <a:fillRect/>
          </a:stretch>
        </p:blipFill>
        <p:spPr>
          <a:xfrm>
            <a:off x="4268252" y="3540027"/>
            <a:ext cx="7772400" cy="3138228"/>
          </a:xfrm>
          <a:prstGeom prst="rect">
            <a:avLst/>
          </a:prstGeom>
        </p:spPr>
      </p:pic>
      <p:pic>
        <p:nvPicPr>
          <p:cNvPr id="4" name="Audio 3">
            <a:extLst>
              <a:ext uri="{FF2B5EF4-FFF2-40B4-BE49-F238E27FC236}">
                <a16:creationId xmlns:a16="http://schemas.microsoft.com/office/drawing/2014/main" id="{B4318030-77B2-A0D2-232A-9AE58C2565C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5388640"/>
      </p:ext>
    </p:extLst>
  </p:cSld>
  <p:clrMapOvr>
    <a:masterClrMapping/>
  </p:clrMapOvr>
  <mc:AlternateContent xmlns:mc="http://schemas.openxmlformats.org/markup-compatibility/2006">
    <mc:Choice xmlns:p14="http://schemas.microsoft.com/office/powerpoint/2010/main" Requires="p14">
      <p:transition spd="slow" p14:dur="2000" advTm="66900"/>
    </mc:Choice>
    <mc:Fallback>
      <p:transition spd="slow" advTm="669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Arc 13">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white surface with a black border&#10;&#10;Description automatically generated with medium confidence">
            <a:extLst>
              <a:ext uri="{FF2B5EF4-FFF2-40B4-BE49-F238E27FC236}">
                <a16:creationId xmlns:a16="http://schemas.microsoft.com/office/drawing/2014/main" id="{51D4B386-B836-E598-21C9-D5BDD6495D16}"/>
              </a:ext>
            </a:extLst>
          </p:cNvPr>
          <p:cNvPicPr>
            <a:picLocks noChangeAspect="1"/>
          </p:cNvPicPr>
          <p:nvPr/>
        </p:nvPicPr>
        <p:blipFill>
          <a:blip r:embed="rId4"/>
          <a:stretch>
            <a:fillRect/>
          </a:stretch>
        </p:blipFill>
        <p:spPr>
          <a:xfrm>
            <a:off x="95857" y="404037"/>
            <a:ext cx="9409650" cy="5996763"/>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2" name="TextBox 1">
            <a:extLst>
              <a:ext uri="{FF2B5EF4-FFF2-40B4-BE49-F238E27FC236}">
                <a16:creationId xmlns:a16="http://schemas.microsoft.com/office/drawing/2014/main" id="{CE631B9F-AE7E-E72C-EC97-05DB9E989FDF}"/>
              </a:ext>
            </a:extLst>
          </p:cNvPr>
          <p:cNvSpPr txBox="1"/>
          <p:nvPr/>
        </p:nvSpPr>
        <p:spPr>
          <a:xfrm>
            <a:off x="265814" y="520995"/>
            <a:ext cx="8346558" cy="707886"/>
          </a:xfrm>
          <a:prstGeom prst="rect">
            <a:avLst/>
          </a:prstGeom>
          <a:noFill/>
        </p:spPr>
        <p:txBody>
          <a:bodyPr wrap="square" rtlCol="0">
            <a:spAutoFit/>
          </a:bodyPr>
          <a:lstStyle/>
          <a:p>
            <a:r>
              <a:rPr lang="en-US" sz="4000" dirty="0"/>
              <a:t>Models used for predicting the price</a:t>
            </a:r>
          </a:p>
        </p:txBody>
      </p:sp>
      <p:sp>
        <p:nvSpPr>
          <p:cNvPr id="3" name="TextBox 2">
            <a:extLst>
              <a:ext uri="{FF2B5EF4-FFF2-40B4-BE49-F238E27FC236}">
                <a16:creationId xmlns:a16="http://schemas.microsoft.com/office/drawing/2014/main" id="{A44C95DE-C400-FF74-B7E7-DA59A9DB080D}"/>
              </a:ext>
            </a:extLst>
          </p:cNvPr>
          <p:cNvSpPr txBox="1"/>
          <p:nvPr/>
        </p:nvSpPr>
        <p:spPr>
          <a:xfrm>
            <a:off x="265813" y="1561870"/>
            <a:ext cx="5539563" cy="1200329"/>
          </a:xfrm>
          <a:prstGeom prst="rect">
            <a:avLst/>
          </a:prstGeom>
          <a:noFill/>
        </p:spPr>
        <p:txBody>
          <a:bodyPr wrap="square" rtlCol="0">
            <a:spAutoFit/>
          </a:bodyPr>
          <a:lstStyle/>
          <a:p>
            <a:pPr marL="285750" indent="-285750">
              <a:buFont typeface="Arial" panose="020B0604020202020204" pitchFamily="34" charset="0"/>
              <a:buChar char="•"/>
            </a:pPr>
            <a:r>
              <a:rPr lang="en-US" dirty="0"/>
              <a:t>Logistic Regression </a:t>
            </a:r>
          </a:p>
          <a:p>
            <a:pPr marL="285750" indent="-285750">
              <a:buFont typeface="Arial" panose="020B0604020202020204" pitchFamily="34" charset="0"/>
              <a:buChar char="•"/>
            </a:pPr>
            <a:r>
              <a:rPr lang="en-US" dirty="0"/>
              <a:t>K Nearest Neighbors </a:t>
            </a:r>
          </a:p>
          <a:p>
            <a:pPr marL="285750" indent="-285750">
              <a:buFont typeface="Arial" panose="020B0604020202020204" pitchFamily="34" charset="0"/>
              <a:buChar char="•"/>
            </a:pPr>
            <a:r>
              <a:rPr lang="en-US" dirty="0"/>
              <a:t>Decision Tree</a:t>
            </a:r>
          </a:p>
          <a:p>
            <a:pPr marL="285750" indent="-285750">
              <a:buFont typeface="Arial" panose="020B0604020202020204" pitchFamily="34" charset="0"/>
              <a:buChar char="•"/>
            </a:pPr>
            <a:r>
              <a:rPr lang="en-US" dirty="0"/>
              <a:t>Random Forest</a:t>
            </a:r>
          </a:p>
        </p:txBody>
      </p:sp>
      <p:pic>
        <p:nvPicPr>
          <p:cNvPr id="7" name="Picture 6">
            <a:extLst>
              <a:ext uri="{FF2B5EF4-FFF2-40B4-BE49-F238E27FC236}">
                <a16:creationId xmlns:a16="http://schemas.microsoft.com/office/drawing/2014/main" id="{8EEBE529-4654-9053-2FAB-2C4B59EFB81A}"/>
              </a:ext>
            </a:extLst>
          </p:cNvPr>
          <p:cNvPicPr>
            <a:picLocks noChangeAspect="1"/>
          </p:cNvPicPr>
          <p:nvPr/>
        </p:nvPicPr>
        <p:blipFill>
          <a:blip r:embed="rId5"/>
          <a:stretch>
            <a:fillRect/>
          </a:stretch>
        </p:blipFill>
        <p:spPr>
          <a:xfrm>
            <a:off x="5167745" y="1184265"/>
            <a:ext cx="3614584" cy="2559410"/>
          </a:xfrm>
          <a:prstGeom prst="rect">
            <a:avLst/>
          </a:prstGeom>
        </p:spPr>
      </p:pic>
      <p:pic>
        <p:nvPicPr>
          <p:cNvPr id="8" name="Picture 7" descr="A screenshot of a graph&#10;&#10;Description automatically generated">
            <a:extLst>
              <a:ext uri="{FF2B5EF4-FFF2-40B4-BE49-F238E27FC236}">
                <a16:creationId xmlns:a16="http://schemas.microsoft.com/office/drawing/2014/main" id="{3452FCD5-AF91-8225-D914-27CADD9C0362}"/>
              </a:ext>
            </a:extLst>
          </p:cNvPr>
          <p:cNvPicPr>
            <a:picLocks noChangeAspect="1"/>
          </p:cNvPicPr>
          <p:nvPr/>
        </p:nvPicPr>
        <p:blipFill>
          <a:blip r:embed="rId6"/>
          <a:stretch>
            <a:fillRect/>
          </a:stretch>
        </p:blipFill>
        <p:spPr>
          <a:xfrm>
            <a:off x="265813" y="3968885"/>
            <a:ext cx="8582803" cy="2368120"/>
          </a:xfrm>
          <a:prstGeom prst="rect">
            <a:avLst/>
          </a:prstGeom>
        </p:spPr>
      </p:pic>
      <p:pic>
        <p:nvPicPr>
          <p:cNvPr id="6" name="Audio 5">
            <a:extLst>
              <a:ext uri="{FF2B5EF4-FFF2-40B4-BE49-F238E27FC236}">
                <a16:creationId xmlns:a16="http://schemas.microsoft.com/office/drawing/2014/main" id="{B3C53999-35F9-88CF-062A-BBD77EDCE19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04104857"/>
      </p:ext>
    </p:extLst>
  </p:cSld>
  <p:clrMapOvr>
    <a:masterClrMapping/>
  </p:clrMapOvr>
  <mc:AlternateContent xmlns:mc="http://schemas.openxmlformats.org/markup-compatibility/2006">
    <mc:Choice xmlns:p14="http://schemas.microsoft.com/office/powerpoint/2010/main" Requires="p14">
      <p:transition spd="slow" p14:dur="2000" advTm="142846"/>
    </mc:Choice>
    <mc:Fallback>
      <p:transition spd="slow" advTm="1428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Arc 13">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white surface with a black border&#10;&#10;Description automatically generated with medium confidence">
            <a:extLst>
              <a:ext uri="{FF2B5EF4-FFF2-40B4-BE49-F238E27FC236}">
                <a16:creationId xmlns:a16="http://schemas.microsoft.com/office/drawing/2014/main" id="{51D4B386-B836-E598-21C9-D5BDD6495D16}"/>
              </a:ext>
            </a:extLst>
          </p:cNvPr>
          <p:cNvPicPr>
            <a:picLocks noChangeAspect="1"/>
          </p:cNvPicPr>
          <p:nvPr/>
        </p:nvPicPr>
        <p:blipFill>
          <a:blip r:embed="rId4"/>
          <a:stretch>
            <a:fillRect/>
          </a:stretch>
        </p:blipFill>
        <p:spPr>
          <a:xfrm>
            <a:off x="106248" y="404037"/>
            <a:ext cx="9409650" cy="5996763"/>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2" name="TextBox 1">
            <a:extLst>
              <a:ext uri="{FF2B5EF4-FFF2-40B4-BE49-F238E27FC236}">
                <a16:creationId xmlns:a16="http://schemas.microsoft.com/office/drawing/2014/main" id="{CE631B9F-AE7E-E72C-EC97-05DB9E989FDF}"/>
              </a:ext>
            </a:extLst>
          </p:cNvPr>
          <p:cNvSpPr txBox="1"/>
          <p:nvPr/>
        </p:nvSpPr>
        <p:spPr>
          <a:xfrm>
            <a:off x="265814" y="665355"/>
            <a:ext cx="8346558" cy="707886"/>
          </a:xfrm>
          <a:prstGeom prst="rect">
            <a:avLst/>
          </a:prstGeom>
          <a:noFill/>
        </p:spPr>
        <p:txBody>
          <a:bodyPr wrap="square" rtlCol="0">
            <a:spAutoFit/>
          </a:bodyPr>
          <a:lstStyle/>
          <a:p>
            <a:r>
              <a:rPr lang="en-US" sz="4000" dirty="0"/>
              <a:t>Conclusion</a:t>
            </a:r>
          </a:p>
        </p:txBody>
      </p:sp>
      <p:sp>
        <p:nvSpPr>
          <p:cNvPr id="4" name="TextBox 3">
            <a:extLst>
              <a:ext uri="{FF2B5EF4-FFF2-40B4-BE49-F238E27FC236}">
                <a16:creationId xmlns:a16="http://schemas.microsoft.com/office/drawing/2014/main" id="{00845A4D-29E4-D764-177B-35A11C6B3148}"/>
              </a:ext>
            </a:extLst>
          </p:cNvPr>
          <p:cNvSpPr txBox="1"/>
          <p:nvPr/>
        </p:nvSpPr>
        <p:spPr>
          <a:xfrm>
            <a:off x="265814" y="1246179"/>
            <a:ext cx="7591647" cy="4524315"/>
          </a:xfrm>
          <a:prstGeom prst="rect">
            <a:avLst/>
          </a:prstGeom>
          <a:noFill/>
        </p:spPr>
        <p:txBody>
          <a:bodyPr wrap="square" rtlCol="0">
            <a:spAutoFit/>
          </a:bodyPr>
          <a:lstStyle/>
          <a:p>
            <a:pPr marL="342900" indent="-342900" algn="l">
              <a:buFont typeface="Arial" panose="020B0604020202020204" pitchFamily="34" charset="0"/>
              <a:buChar char="•"/>
            </a:pPr>
            <a:r>
              <a:rPr lang="en-US" b="0" i="0" u="none" strike="noStrike" dirty="0">
                <a:solidFill>
                  <a:schemeClr val="tx1">
                    <a:lumMod val="95000"/>
                    <a:lumOff val="5000"/>
                  </a:schemeClr>
                </a:solidFill>
                <a:effectLst/>
                <a:latin typeface="Söhne"/>
              </a:rPr>
              <a:t>Among the models evaluated, the Random Forest model (Model 4) outperforms the others, demonstrating the highest accuracy and the lowest error metrics.</a:t>
            </a:r>
          </a:p>
          <a:p>
            <a:pPr marL="342900" indent="-342900" algn="l">
              <a:buFont typeface="Arial" panose="020B0604020202020204" pitchFamily="34" charset="0"/>
              <a:buChar char="•"/>
            </a:pPr>
            <a:r>
              <a:rPr lang="en-US" b="0" i="0" u="none" strike="noStrike" dirty="0">
                <a:solidFill>
                  <a:schemeClr val="tx1">
                    <a:lumMod val="95000"/>
                    <a:lumOff val="5000"/>
                  </a:schemeClr>
                </a:solidFill>
                <a:effectLst/>
                <a:latin typeface="Söhne"/>
              </a:rPr>
              <a:t>The KNN model (Model 2) also performs well, providing high accuracy and low error metrics.</a:t>
            </a:r>
          </a:p>
          <a:p>
            <a:pPr marL="342900" indent="-342900" algn="l">
              <a:buFont typeface="Arial" panose="020B0604020202020204" pitchFamily="34" charset="0"/>
              <a:buChar char="•"/>
            </a:pPr>
            <a:r>
              <a:rPr lang="en-US" b="0" i="0" u="none" strike="noStrike" dirty="0">
                <a:solidFill>
                  <a:schemeClr val="tx1">
                    <a:lumMod val="95000"/>
                    <a:lumOff val="5000"/>
                  </a:schemeClr>
                </a:solidFill>
                <a:effectLst/>
                <a:latin typeface="Söhne"/>
              </a:rPr>
              <a:t>The Linear Regression model (Model 1) and Decision Tree model (Model 3) show reasonable performance but with some limitations, especially in terms of accuracy.</a:t>
            </a:r>
          </a:p>
          <a:p>
            <a:pPr marL="342900" indent="-342900" algn="l">
              <a:buFont typeface="Arial" panose="020B0604020202020204" pitchFamily="34" charset="0"/>
              <a:buChar char="•"/>
            </a:pPr>
            <a:r>
              <a:rPr lang="en-US" b="0" i="0" u="none" strike="noStrike" dirty="0">
                <a:solidFill>
                  <a:schemeClr val="tx1">
                    <a:lumMod val="95000"/>
                    <a:lumOff val="5000"/>
                  </a:schemeClr>
                </a:solidFill>
                <a:effectLst/>
                <a:latin typeface="Söhne"/>
              </a:rPr>
              <a:t>Depending on your specific requirements and trade-offs,  I can choose the Random Forest or KNN model for flight price prediction due to their overall better performance in this evaluation.</a:t>
            </a:r>
          </a:p>
          <a:p>
            <a:pPr marL="342900" indent="-342900" algn="l">
              <a:buFont typeface="Arial" panose="020B0604020202020204" pitchFamily="34" charset="0"/>
              <a:buChar char="•"/>
            </a:pPr>
            <a:endParaRPr lang="en-US" b="0" i="0" u="none" strike="noStrike" dirty="0">
              <a:solidFill>
                <a:schemeClr val="tx1">
                  <a:lumMod val="95000"/>
                  <a:lumOff val="5000"/>
                </a:schemeClr>
              </a:solidFill>
              <a:effectLst/>
              <a:latin typeface="Söhne"/>
            </a:endParaRPr>
          </a:p>
          <a:p>
            <a:pPr marL="342900" indent="-342900" algn="l">
              <a:buFont typeface="Arial" panose="020B0604020202020204" pitchFamily="34" charset="0"/>
              <a:buChar char="•"/>
            </a:pPr>
            <a:r>
              <a:rPr lang="en-US" b="0" i="0" u="none" strike="noStrike" dirty="0">
                <a:solidFill>
                  <a:schemeClr val="tx1">
                    <a:lumMod val="95000"/>
                    <a:lumOff val="5000"/>
                  </a:schemeClr>
                </a:solidFill>
                <a:effectLst/>
                <a:latin typeface="Söhne"/>
              </a:rPr>
              <a:t>Overall, this project provides valuable insights into the applicability of different machine learning models for flight price prediction, offering a foundation for further refinement and optimization in future implementations.</a:t>
            </a:r>
          </a:p>
        </p:txBody>
      </p:sp>
      <p:pic>
        <p:nvPicPr>
          <p:cNvPr id="6" name="Audio 5">
            <a:extLst>
              <a:ext uri="{FF2B5EF4-FFF2-40B4-BE49-F238E27FC236}">
                <a16:creationId xmlns:a16="http://schemas.microsoft.com/office/drawing/2014/main" id="{1AC62305-EC59-28AD-4052-03C5E42766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39842294"/>
      </p:ext>
    </p:extLst>
  </p:cSld>
  <p:clrMapOvr>
    <a:masterClrMapping/>
  </p:clrMapOvr>
  <mc:AlternateContent xmlns:mc="http://schemas.openxmlformats.org/markup-compatibility/2006">
    <mc:Choice xmlns:p14="http://schemas.microsoft.com/office/powerpoint/2010/main" Requires="p14">
      <p:transition spd="slow" p14:dur="2000" advTm="60329"/>
    </mc:Choice>
    <mc:Fallback>
      <p:transition spd="slow" advTm="60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1438</TotalTime>
  <Words>278</Words>
  <Application>Microsoft Macintosh PowerPoint</Application>
  <PresentationFormat>Widescreen</PresentationFormat>
  <Paragraphs>29</Paragraphs>
  <Slides>10</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Söhne</vt:lpstr>
      <vt:lpstr>Office Theme</vt:lpstr>
      <vt:lpstr>CS - 677 (A3)  DATA SCIENCE WITH PYTHON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- 677 (A3)  DATA SCIENCE WITH PYTHON    </dc:title>
  <dc:creator>Patel, Pratyush Vipul</dc:creator>
  <cp:lastModifiedBy>Patel, Pratyush Vipul</cp:lastModifiedBy>
  <cp:revision>6</cp:revision>
  <dcterms:created xsi:type="dcterms:W3CDTF">2023-12-06T16:59:40Z</dcterms:created>
  <dcterms:modified xsi:type="dcterms:W3CDTF">2023-12-16T21:15:04Z</dcterms:modified>
</cp:coreProperties>
</file>

<file path=docProps/thumbnail.jpeg>
</file>